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rels" ContentType="application/vnd.openxmlformats-package.relationships+xml"/>
  <Default Extension="ti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notesMasterIdLst>
    <p:notesMasterId r:id="rId5"/>
  </p:notesMasterIdLst>
  <p:sldIdLst>
    <p:sldId id="287" r:id="rId2"/>
    <p:sldId id="288" r:id="rId3"/>
    <p:sldId id="257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65"/>
    <p:restoredTop sz="91782"/>
  </p:normalViewPr>
  <p:slideViewPr>
    <p:cSldViewPr snapToGrid="0" snapToObjects="1">
      <p:cViewPr>
        <p:scale>
          <a:sx n="96" d="100"/>
          <a:sy n="96" d="100"/>
        </p:scale>
        <p:origin x="-56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image1.JPG>
</file>

<file path=ppt/media/image2.jpg>
</file>

<file path=ppt/media/image3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796A244-6A25-0640-BEED-B037A7C41A74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BD65E4-4962-8F40-B31D-84731D03FD4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5941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A: C. </a:t>
            </a:r>
            <a:r>
              <a:rPr lang="en-US" dirty="0" err="1"/>
              <a:t>gigas</a:t>
            </a:r>
            <a:r>
              <a:rPr lang="en-US" dirty="0"/>
              <a:t> right valve:  28Jan18_Oakland_Oyster20_R</a:t>
            </a:r>
          </a:p>
          <a:p>
            <a:r>
              <a:rPr lang="en-US" dirty="0"/>
              <a:t>B: C. virginica left valve: 3April2018_TaylorShelton_Cvirginica1_L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CA5B2-5566-414D-8549-FBCB55E98015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343164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371600" y="1143000"/>
            <a:ext cx="4114800" cy="30861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A: C. </a:t>
            </a:r>
            <a:r>
              <a:rPr lang="en-US" dirty="0" err="1"/>
              <a:t>gigas</a:t>
            </a:r>
            <a:r>
              <a:rPr lang="en-US" dirty="0"/>
              <a:t> right valve:  28Jan18_Oakland_Oyster20_R</a:t>
            </a:r>
          </a:p>
          <a:p>
            <a:r>
              <a:rPr lang="en-US" dirty="0"/>
              <a:t>B: C. virginica left valve: 3April2018_TaylorShelton_Cvirginica1_L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CA1CA5B2-5566-414D-8549-FBCB55E98015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273282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85345-E5C1-164B-9DA0-B435931F3F4B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B2900-7B4F-EF4C-BB02-EA278DC40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1956171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85345-E5C1-164B-9DA0-B435931F3F4B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B2900-7B4F-EF4C-BB02-EA278DC40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42815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85345-E5C1-164B-9DA0-B435931F3F4B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B2900-7B4F-EF4C-BB02-EA278DC40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701095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85345-E5C1-164B-9DA0-B435931F3F4B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B2900-7B4F-EF4C-BB02-EA278DC40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20822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85345-E5C1-164B-9DA0-B435931F3F4B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B2900-7B4F-EF4C-BB02-EA278DC40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8743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85345-E5C1-164B-9DA0-B435931F3F4B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B2900-7B4F-EF4C-BB02-EA278DC40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926727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85345-E5C1-164B-9DA0-B435931F3F4B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B2900-7B4F-EF4C-BB02-EA278DC40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843035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85345-E5C1-164B-9DA0-B435931F3F4B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B2900-7B4F-EF4C-BB02-EA278DC40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36146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85345-E5C1-164B-9DA0-B435931F3F4B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B2900-7B4F-EF4C-BB02-EA278DC40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9583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85345-E5C1-164B-9DA0-B435931F3F4B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B2900-7B4F-EF4C-BB02-EA278DC40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23602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6885345-E5C1-164B-9DA0-B435931F3F4B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00B2900-7B4F-EF4C-BB02-EA278DC40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410446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885345-E5C1-164B-9DA0-B435931F3F4B}" type="datetimeFigureOut">
              <a:rPr lang="en-US" smtClean="0"/>
              <a:t>11/21/19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0B2900-7B4F-EF4C-BB02-EA278DC40C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937960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2" name="Group 21">
            <a:extLst>
              <a:ext uri="{FF2B5EF4-FFF2-40B4-BE49-F238E27FC236}">
                <a16:creationId xmlns:a16="http://schemas.microsoft.com/office/drawing/2014/main" id="{8F70FB0D-02B1-6643-BB78-4C7A31867DF1}"/>
              </a:ext>
            </a:extLst>
          </p:cNvPr>
          <p:cNvGrpSpPr/>
          <p:nvPr/>
        </p:nvGrpSpPr>
        <p:grpSpPr>
          <a:xfrm>
            <a:off x="488245" y="855938"/>
            <a:ext cx="7502354" cy="5426094"/>
            <a:chOff x="1444752" y="1517902"/>
            <a:chExt cx="13304522" cy="9622525"/>
          </a:xfrm>
        </p:grpSpPr>
        <p:grpSp>
          <p:nvGrpSpPr>
            <p:cNvPr id="14" name="Group 13">
              <a:extLst>
                <a:ext uri="{FF2B5EF4-FFF2-40B4-BE49-F238E27FC236}">
                  <a16:creationId xmlns:a16="http://schemas.microsoft.com/office/drawing/2014/main" id="{1171DBFC-4B06-5241-A9A3-625653C73C89}"/>
                </a:ext>
              </a:extLst>
            </p:cNvPr>
            <p:cNvGrpSpPr/>
            <p:nvPr/>
          </p:nvGrpSpPr>
          <p:grpSpPr>
            <a:xfrm>
              <a:off x="1444752" y="1517902"/>
              <a:ext cx="6382512" cy="9482485"/>
              <a:chOff x="950976" y="1517904"/>
              <a:chExt cx="6382512" cy="9482485"/>
            </a:xfrm>
          </p:grpSpPr>
          <p:pic>
            <p:nvPicPr>
              <p:cNvPr id="9" name="Picture 8">
                <a:extLst>
                  <a:ext uri="{FF2B5EF4-FFF2-40B4-BE49-F238E27FC236}">
                    <a16:creationId xmlns:a16="http://schemas.microsoft.com/office/drawing/2014/main" id="{66D26E2C-9863-624E-8B75-984444BDE2D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3"/>
              <a:srcRect l="10426" t="12631" r="19602" b="9552"/>
              <a:stretch/>
            </p:blipFill>
            <p:spPr>
              <a:xfrm>
                <a:off x="950976" y="1536192"/>
                <a:ext cx="6382512" cy="9464197"/>
              </a:xfrm>
              <a:prstGeom prst="rect">
                <a:avLst/>
              </a:prstGeom>
            </p:spPr>
          </p:pic>
          <p:sp>
            <p:nvSpPr>
              <p:cNvPr id="10" name="Rounded Rectangle 9">
                <a:extLst>
                  <a:ext uri="{FF2B5EF4-FFF2-40B4-BE49-F238E27FC236}">
                    <a16:creationId xmlns:a16="http://schemas.microsoft.com/office/drawing/2014/main" id="{13FE22BD-97BB-8747-8473-D6461E0B0907}"/>
                  </a:ext>
                </a:extLst>
              </p:cNvPr>
              <p:cNvSpPr/>
              <p:nvPr/>
            </p:nvSpPr>
            <p:spPr>
              <a:xfrm>
                <a:off x="3346704" y="1517904"/>
                <a:ext cx="3694176" cy="816864"/>
              </a:xfrm>
              <a:prstGeom prst="roundRect">
                <a:avLst/>
              </a:prstGeom>
              <a:solidFill>
                <a:srgbClr val="CBC8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1563" tIns="25781" rIns="51563" bIns="25781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015"/>
              </a:p>
            </p:txBody>
          </p:sp>
          <p:sp>
            <p:nvSpPr>
              <p:cNvPr id="11" name="Rounded Rectangle 10">
                <a:extLst>
                  <a:ext uri="{FF2B5EF4-FFF2-40B4-BE49-F238E27FC236}">
                    <a16:creationId xmlns:a16="http://schemas.microsoft.com/office/drawing/2014/main" id="{6ECD9AD8-BABF-8949-B9AE-44328F17592D}"/>
                  </a:ext>
                </a:extLst>
              </p:cNvPr>
              <p:cNvSpPr/>
              <p:nvPr/>
            </p:nvSpPr>
            <p:spPr>
              <a:xfrm>
                <a:off x="3499104" y="1670304"/>
                <a:ext cx="1219200" cy="816864"/>
              </a:xfrm>
              <a:prstGeom prst="roundRect">
                <a:avLst/>
              </a:prstGeom>
              <a:solidFill>
                <a:srgbClr val="CBC8C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Overflow="overflow" horzOverflow="overflow" vert="horz" wrap="square" lIns="51563" tIns="25781" rIns="51563" bIns="25781" numCol="1" spcCol="0" rtlCol="0" fromWordArt="0" anchor="ctr" anchorCtr="0" forceAA="0" compatLnSpc="1">
                <a:prstTxWarp prst="textNoShape">
                  <a:avLst/>
                </a:prstTxWarp>
                <a:noAutofit/>
              </a:bodyPr>
              <a:lstStyle/>
              <a:p>
                <a:pPr algn="ctr"/>
                <a:endParaRPr lang="en-US" sz="1015"/>
              </a:p>
            </p:txBody>
          </p:sp>
        </p:grpSp>
        <p:grpSp>
          <p:nvGrpSpPr>
            <p:cNvPr id="13" name="Group 12">
              <a:extLst>
                <a:ext uri="{FF2B5EF4-FFF2-40B4-BE49-F238E27FC236}">
                  <a16:creationId xmlns:a16="http://schemas.microsoft.com/office/drawing/2014/main" id="{D21E1D80-FD93-B246-8561-F648BBECFCB6}"/>
                </a:ext>
              </a:extLst>
            </p:cNvPr>
            <p:cNvGrpSpPr/>
            <p:nvPr/>
          </p:nvGrpSpPr>
          <p:grpSpPr>
            <a:xfrm>
              <a:off x="8110729" y="1536190"/>
              <a:ext cx="6638545" cy="9464196"/>
              <a:chOff x="8119874" y="1161446"/>
              <a:chExt cx="6638545" cy="9464196"/>
            </a:xfrm>
          </p:grpSpPr>
          <p:pic>
            <p:nvPicPr>
              <p:cNvPr id="7" name="Picture 6">
                <a:extLst>
                  <a:ext uri="{FF2B5EF4-FFF2-40B4-BE49-F238E27FC236}">
                    <a16:creationId xmlns:a16="http://schemas.microsoft.com/office/drawing/2014/main" id="{C7535445-9C4A-CD47-8C52-1F974DF6DA73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20075" t="6816" r="2107" b="20404"/>
              <a:stretch/>
            </p:blipFill>
            <p:spPr>
              <a:xfrm rot="16200000">
                <a:off x="6707049" y="2574271"/>
                <a:ext cx="9464196" cy="6638545"/>
              </a:xfrm>
              <a:prstGeom prst="rect">
                <a:avLst/>
              </a:prstGeom>
            </p:spPr>
          </p:pic>
          <p:pic>
            <p:nvPicPr>
              <p:cNvPr id="12" name="Picture 11">
                <a:extLst>
                  <a:ext uri="{FF2B5EF4-FFF2-40B4-BE49-F238E27FC236}">
                    <a16:creationId xmlns:a16="http://schemas.microsoft.com/office/drawing/2014/main" id="{6A35169C-B497-454E-AFC6-0AF772B84199}"/>
                  </a:ext>
                </a:extLst>
              </p:cNvPr>
              <p:cNvPicPr>
                <a:picLocks noChangeAspect="1"/>
              </p:cNvPicPr>
              <p:nvPr/>
            </p:nvPicPr>
            <p:blipFill rotWithShape="1">
              <a:blip r:embed="rId4"/>
              <a:srcRect l="86441" t="86880" r="6041" b="2160"/>
              <a:stretch/>
            </p:blipFill>
            <p:spPr>
              <a:xfrm rot="16200000">
                <a:off x="13380720" y="1645921"/>
                <a:ext cx="914400" cy="999741"/>
              </a:xfrm>
              <a:prstGeom prst="rect">
                <a:avLst/>
              </a:prstGeom>
            </p:spPr>
          </p:pic>
        </p:grpSp>
        <p:cxnSp>
          <p:nvCxnSpPr>
            <p:cNvPr id="16" name="Straight Arrow Connector 15">
              <a:extLst>
                <a:ext uri="{FF2B5EF4-FFF2-40B4-BE49-F238E27FC236}">
                  <a16:creationId xmlns:a16="http://schemas.microsoft.com/office/drawing/2014/main" id="{46795EFC-56FE-C54E-99CB-5DF5E8C81D83}"/>
                </a:ext>
              </a:extLst>
            </p:cNvPr>
            <p:cNvCxnSpPr/>
            <p:nvPr/>
          </p:nvCxnSpPr>
          <p:spPr>
            <a:xfrm flipH="1">
              <a:off x="4507994" y="2279902"/>
              <a:ext cx="609600" cy="1048514"/>
            </a:xfrm>
            <a:prstGeom prst="straightConnector1">
              <a:avLst/>
            </a:prstGeom>
            <a:ln w="53975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Arrow Connector 16">
              <a:extLst>
                <a:ext uri="{FF2B5EF4-FFF2-40B4-BE49-F238E27FC236}">
                  <a16:creationId xmlns:a16="http://schemas.microsoft.com/office/drawing/2014/main" id="{01B45DCE-D1EF-A348-AEF9-23F1609E24C9}"/>
                </a:ext>
              </a:extLst>
            </p:cNvPr>
            <p:cNvCxnSpPr/>
            <p:nvPr/>
          </p:nvCxnSpPr>
          <p:spPr>
            <a:xfrm flipH="1">
              <a:off x="6248399" y="3517391"/>
              <a:ext cx="609600" cy="1048514"/>
            </a:xfrm>
            <a:prstGeom prst="straightConnector1">
              <a:avLst/>
            </a:prstGeom>
            <a:ln w="53975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Straight Arrow Connector 17">
              <a:extLst>
                <a:ext uri="{FF2B5EF4-FFF2-40B4-BE49-F238E27FC236}">
                  <a16:creationId xmlns:a16="http://schemas.microsoft.com/office/drawing/2014/main" id="{E1734ACE-A642-374F-B4C2-5CFB1C886559}"/>
                </a:ext>
              </a:extLst>
            </p:cNvPr>
            <p:cNvCxnSpPr>
              <a:cxnSpLocks/>
            </p:cNvCxnSpPr>
            <p:nvPr/>
          </p:nvCxnSpPr>
          <p:spPr>
            <a:xfrm flipH="1" flipV="1">
              <a:off x="6534911" y="8343979"/>
              <a:ext cx="999745" cy="543989"/>
            </a:xfrm>
            <a:prstGeom prst="straightConnector1">
              <a:avLst/>
            </a:prstGeom>
            <a:ln w="53975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98BD3704-77BC-9B4A-B397-A96DC78010A5}"/>
                </a:ext>
              </a:extLst>
            </p:cNvPr>
            <p:cNvSpPr txBox="1"/>
            <p:nvPr/>
          </p:nvSpPr>
          <p:spPr>
            <a:xfrm>
              <a:off x="1499617" y="10422694"/>
              <a:ext cx="621791" cy="7177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3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A</a:t>
              </a:r>
              <a:endParaRPr lang="en-US" sz="1579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26303D27-56B7-0244-A04B-1840D23F1ADD}"/>
                </a:ext>
              </a:extLst>
            </p:cNvPr>
            <p:cNvSpPr txBox="1"/>
            <p:nvPr/>
          </p:nvSpPr>
          <p:spPr>
            <a:xfrm>
              <a:off x="8110728" y="10422694"/>
              <a:ext cx="621791" cy="71773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203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B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270915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Group 14">
            <a:extLst>
              <a:ext uri="{FF2B5EF4-FFF2-40B4-BE49-F238E27FC236}">
                <a16:creationId xmlns:a16="http://schemas.microsoft.com/office/drawing/2014/main" id="{438893C5-D899-7141-8934-A351074863CF}"/>
              </a:ext>
            </a:extLst>
          </p:cNvPr>
          <p:cNvGrpSpPr/>
          <p:nvPr/>
        </p:nvGrpSpPr>
        <p:grpSpPr>
          <a:xfrm>
            <a:off x="5347322" y="868294"/>
            <a:ext cx="2827414" cy="3388812"/>
            <a:chOff x="5347322" y="868294"/>
            <a:chExt cx="2827414" cy="3388812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1073CB1-A985-8746-BDBD-44FAAC29BDF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25894" r="10879"/>
            <a:stretch/>
          </p:blipFill>
          <p:spPr>
            <a:xfrm>
              <a:off x="5358384" y="868294"/>
              <a:ext cx="2816352" cy="3345359"/>
            </a:xfrm>
            <a:prstGeom prst="rect">
              <a:avLst/>
            </a:prstGeom>
          </p:spPr>
        </p:pic>
        <p:cxnSp>
          <p:nvCxnSpPr>
            <p:cNvPr id="19" name="Straight Arrow Connector 18">
              <a:extLst>
                <a:ext uri="{FF2B5EF4-FFF2-40B4-BE49-F238E27FC236}">
                  <a16:creationId xmlns:a16="http://schemas.microsoft.com/office/drawing/2014/main" id="{F608D30E-E60A-5F4B-95A6-CB4B2CD1214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7685842" y="969580"/>
              <a:ext cx="370653" cy="517247"/>
            </a:xfrm>
            <a:prstGeom prst="straightConnector1">
              <a:avLst/>
            </a:prstGeom>
            <a:ln w="22225">
              <a:solidFill>
                <a:srgbClr val="FF0000"/>
              </a:solidFill>
              <a:tailEnd type="triangle" w="lg" len="lg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D748B27D-4828-984D-9232-6A2AA098F4BD}"/>
                </a:ext>
              </a:extLst>
            </p:cNvPr>
            <p:cNvSpPr txBox="1"/>
            <p:nvPr/>
          </p:nvSpPr>
          <p:spPr>
            <a:xfrm>
              <a:off x="5347322" y="3949329"/>
              <a:ext cx="350625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C</a:t>
              </a:r>
              <a:endParaRPr lang="en-US" sz="110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5218F2DE-1FE5-3342-9E0A-11036BF334FC}"/>
                </a:ext>
              </a:extLst>
            </p:cNvPr>
            <p:cNvSpPr/>
            <p:nvPr/>
          </p:nvSpPr>
          <p:spPr>
            <a:xfrm>
              <a:off x="7223078" y="3913496"/>
              <a:ext cx="740391" cy="78474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21F45896-471E-2148-964B-55C3345FFA1B}"/>
                </a:ext>
              </a:extLst>
            </p:cNvPr>
            <p:cNvSpPr txBox="1"/>
            <p:nvPr/>
          </p:nvSpPr>
          <p:spPr>
            <a:xfrm>
              <a:off x="7277670" y="3630744"/>
              <a:ext cx="67943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1400" b="1" dirty="0">
                  <a:latin typeface="Times New Roman" panose="02020603050405020304" pitchFamily="18" charset="0"/>
                  <a:cs typeface="Times New Roman" panose="02020603050405020304" pitchFamily="18" charset="0"/>
                </a:rPr>
                <a:t>2 mm</a:t>
              </a:r>
              <a:endParaRPr lang="en-US" sz="1050" b="1" dirty="0"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1852861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5" name="Group 104">
            <a:extLst>
              <a:ext uri="{FF2B5EF4-FFF2-40B4-BE49-F238E27FC236}">
                <a16:creationId xmlns:a16="http://schemas.microsoft.com/office/drawing/2014/main" id="{9AE9171F-3CC9-FE42-988C-665A3BCEC5FD}"/>
              </a:ext>
            </a:extLst>
          </p:cNvPr>
          <p:cNvGrpSpPr/>
          <p:nvPr/>
        </p:nvGrpSpPr>
        <p:grpSpPr>
          <a:xfrm>
            <a:off x="389744" y="-662828"/>
            <a:ext cx="7594163" cy="7594163"/>
            <a:chOff x="389744" y="-662828"/>
            <a:chExt cx="7594163" cy="7594163"/>
          </a:xfrm>
        </p:grpSpPr>
        <p:pic>
          <p:nvPicPr>
            <p:cNvPr id="93" name="Picture 92">
              <a:extLst>
                <a:ext uri="{FF2B5EF4-FFF2-40B4-BE49-F238E27FC236}">
                  <a16:creationId xmlns:a16="http://schemas.microsoft.com/office/drawing/2014/main" id="{C0CA697F-48FC-DA47-A422-B8538EA66680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9744" y="-662828"/>
              <a:ext cx="7594163" cy="7594163"/>
            </a:xfrm>
            <a:prstGeom prst="rect">
              <a:avLst/>
            </a:prstGeom>
          </p:spPr>
        </p:pic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56942747-5D20-0F41-B1EA-5D1C14A6CE88}"/>
                </a:ext>
              </a:extLst>
            </p:cNvPr>
            <p:cNvSpPr txBox="1"/>
            <p:nvPr/>
          </p:nvSpPr>
          <p:spPr>
            <a:xfrm>
              <a:off x="5464383" y="1337960"/>
              <a:ext cx="1150397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Oakland Bay</a:t>
              </a:r>
            </a:p>
          </p:txBody>
        </p:sp>
        <p:sp>
          <p:nvSpPr>
            <p:cNvPr id="24" name="Rectangle 23">
              <a:extLst>
                <a:ext uri="{FF2B5EF4-FFF2-40B4-BE49-F238E27FC236}">
                  <a16:creationId xmlns:a16="http://schemas.microsoft.com/office/drawing/2014/main" id="{CAB24E53-4E13-D14F-B556-7DBA5EB56495}"/>
                </a:ext>
              </a:extLst>
            </p:cNvPr>
            <p:cNvSpPr/>
            <p:nvPr/>
          </p:nvSpPr>
          <p:spPr>
            <a:xfrm>
              <a:off x="5508399" y="1410229"/>
              <a:ext cx="119641" cy="119641"/>
            </a:xfrm>
            <a:prstGeom prst="rect">
              <a:avLst/>
            </a:prstGeom>
            <a:solidFill>
              <a:schemeClr val="tx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A61D2E05-A536-084D-BEC6-8940BA825081}"/>
                </a:ext>
              </a:extLst>
            </p:cNvPr>
            <p:cNvSpPr txBox="1"/>
            <p:nvPr/>
          </p:nvSpPr>
          <p:spPr>
            <a:xfrm>
              <a:off x="5577914" y="1597279"/>
              <a:ext cx="936475" cy="2616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100" dirty="0">
                  <a:latin typeface="Arial" panose="020B0604020202020204" pitchFamily="34" charset="0"/>
                  <a:cs typeface="Arial" panose="020B0604020202020204" pitchFamily="34" charset="0"/>
                </a:rPr>
                <a:t>Totten Inlet</a:t>
              </a:r>
            </a:p>
          </p:txBody>
        </p:sp>
        <p:sp>
          <p:nvSpPr>
            <p:cNvPr id="11" name="Oval 10">
              <a:extLst>
                <a:ext uri="{FF2B5EF4-FFF2-40B4-BE49-F238E27FC236}">
                  <a16:creationId xmlns:a16="http://schemas.microsoft.com/office/drawing/2014/main" id="{33E5B7F9-C302-584B-B90F-9A8D8FB753AC}"/>
                </a:ext>
              </a:extLst>
            </p:cNvPr>
            <p:cNvSpPr/>
            <p:nvPr/>
          </p:nvSpPr>
          <p:spPr>
            <a:xfrm>
              <a:off x="5504663" y="1659716"/>
              <a:ext cx="119641" cy="119641"/>
            </a:xfrm>
            <a:prstGeom prst="ellipse">
              <a:avLst/>
            </a:prstGeom>
            <a:solidFill>
              <a:schemeClr val="tx1"/>
            </a:solidFill>
            <a:ln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>
                <a:solidFill>
                  <a:sysClr val="windowText" lastClr="000000"/>
                </a:solidFill>
              </a:endParaRPr>
            </a:p>
          </p:txBody>
        </p:sp>
        <p:cxnSp>
          <p:nvCxnSpPr>
            <p:cNvPr id="14" name="Straight Connector 13">
              <a:extLst>
                <a:ext uri="{FF2B5EF4-FFF2-40B4-BE49-F238E27FC236}">
                  <a16:creationId xmlns:a16="http://schemas.microsoft.com/office/drawing/2014/main" id="{8AE5A0B6-E67A-FF43-949F-C845B7DC3259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51423" y="3522720"/>
              <a:ext cx="241782" cy="122388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D17AA6F1-EB44-D743-BC68-B0DD4D6D1521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851423" y="3825838"/>
              <a:ext cx="241782" cy="211774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89CF6885-1CC8-A948-9783-29DE629EC297}"/>
                </a:ext>
              </a:extLst>
            </p:cNvPr>
            <p:cNvSpPr txBox="1"/>
            <p:nvPr/>
          </p:nvSpPr>
          <p:spPr>
            <a:xfrm>
              <a:off x="1347917" y="3977617"/>
              <a:ext cx="60390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WB: $15.6M (17%)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314CD824-7AA1-6A4E-97FC-ED8BF2739165}"/>
                </a:ext>
              </a:extLst>
            </p:cNvPr>
            <p:cNvSpPr txBox="1"/>
            <p:nvPr/>
          </p:nvSpPr>
          <p:spPr>
            <a:xfrm>
              <a:off x="1167958" y="3369675"/>
              <a:ext cx="738198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GH: $4.0M (4%)</a:t>
              </a:r>
            </a:p>
          </p:txBody>
        </p:sp>
        <p:cxnSp>
          <p:nvCxnSpPr>
            <p:cNvPr id="33" name="Straight Connector 32">
              <a:extLst>
                <a:ext uri="{FF2B5EF4-FFF2-40B4-BE49-F238E27FC236}">
                  <a16:creationId xmlns:a16="http://schemas.microsoft.com/office/drawing/2014/main" id="{7F1FA3BE-45D6-0E46-A1AE-01F9D6BE70D8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657475" y="2689333"/>
              <a:ext cx="355600" cy="122256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Straight Connector 38">
              <a:extLst>
                <a:ext uri="{FF2B5EF4-FFF2-40B4-BE49-F238E27FC236}">
                  <a16:creationId xmlns:a16="http://schemas.microsoft.com/office/drawing/2014/main" id="{CC14643A-A94A-1E43-BDB8-8EB06AF46F6F}"/>
                </a:ext>
              </a:extLst>
            </p:cNvPr>
            <p:cNvCxnSpPr>
              <a:cxnSpLocks/>
            </p:cNvCxnSpPr>
            <p:nvPr/>
          </p:nvCxnSpPr>
          <p:spPr>
            <a:xfrm>
              <a:off x="3092450" y="3292475"/>
              <a:ext cx="301660" cy="474182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4AEAE4B8-FEF8-EE4D-A7C5-2A2AF8D7EE4B}"/>
                </a:ext>
              </a:extLst>
            </p:cNvPr>
            <p:cNvSpPr txBox="1"/>
            <p:nvPr/>
          </p:nvSpPr>
          <p:spPr>
            <a:xfrm>
              <a:off x="3279227" y="3693087"/>
              <a:ext cx="603907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1000" b="1" dirty="0">
                  <a:latin typeface="Arial" panose="020B0604020202020204" pitchFamily="34" charset="0"/>
                  <a:cs typeface="Arial" panose="020B0604020202020204" pitchFamily="34" charset="0"/>
                </a:rPr>
                <a:t>SPS: $53.2M (58%)</a:t>
              </a:r>
            </a:p>
          </p:txBody>
        </p:sp>
        <p:cxnSp>
          <p:nvCxnSpPr>
            <p:cNvPr id="59" name="Straight Connector 58">
              <a:extLst>
                <a:ext uri="{FF2B5EF4-FFF2-40B4-BE49-F238E27FC236}">
                  <a16:creationId xmlns:a16="http://schemas.microsoft.com/office/drawing/2014/main" id="{3E6FD999-BAF9-2F4E-9D71-3105A9B9686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31626" y="2338640"/>
              <a:ext cx="719674" cy="310344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>
              <a:extLst>
                <a:ext uri="{FF2B5EF4-FFF2-40B4-BE49-F238E27FC236}">
                  <a16:creationId xmlns:a16="http://schemas.microsoft.com/office/drawing/2014/main" id="{4728EBE8-28F0-784D-8394-674C2F8DB94B}"/>
                </a:ext>
              </a:extLst>
            </p:cNvPr>
            <p:cNvSpPr txBox="1"/>
            <p:nvPr/>
          </p:nvSpPr>
          <p:spPr>
            <a:xfrm>
              <a:off x="2093205" y="2715231"/>
              <a:ext cx="634866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HC: $11.6M (13%)</a:t>
              </a:r>
            </a:p>
          </p:txBody>
        </p:sp>
        <p:cxnSp>
          <p:nvCxnSpPr>
            <p:cNvPr id="72" name="Straight Connector 71">
              <a:extLst>
                <a:ext uri="{FF2B5EF4-FFF2-40B4-BE49-F238E27FC236}">
                  <a16:creationId xmlns:a16="http://schemas.microsoft.com/office/drawing/2014/main" id="{D0BEB838-3ABB-C04A-B652-591175B708C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38770" y="1546383"/>
              <a:ext cx="340849" cy="425347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1" name="TextBox 80">
              <a:extLst>
                <a:ext uri="{FF2B5EF4-FFF2-40B4-BE49-F238E27FC236}">
                  <a16:creationId xmlns:a16="http://schemas.microsoft.com/office/drawing/2014/main" id="{8201FF6F-D0A6-CC44-BAE9-82BCB30374F1}"/>
                </a:ext>
              </a:extLst>
            </p:cNvPr>
            <p:cNvSpPr txBox="1"/>
            <p:nvPr/>
          </p:nvSpPr>
          <p:spPr>
            <a:xfrm>
              <a:off x="3621493" y="1263001"/>
              <a:ext cx="541854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NPS: $7.3M (8%)</a:t>
              </a:r>
            </a:p>
          </p:txBody>
        </p:sp>
        <p:cxnSp>
          <p:nvCxnSpPr>
            <p:cNvPr id="82" name="Straight Connector 81">
              <a:extLst>
                <a:ext uri="{FF2B5EF4-FFF2-40B4-BE49-F238E27FC236}">
                  <a16:creationId xmlns:a16="http://schemas.microsoft.com/office/drawing/2014/main" id="{4A0668A1-8D64-EA4E-98E1-74CC31EE426E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2419971" y="2126976"/>
              <a:ext cx="274134" cy="265287"/>
            </a:xfrm>
            <a:prstGeom prst="line">
              <a:avLst/>
            </a:prstGeom>
            <a:ln w="6350"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5" name="TextBox 84">
              <a:extLst>
                <a:ext uri="{FF2B5EF4-FFF2-40B4-BE49-F238E27FC236}">
                  <a16:creationId xmlns:a16="http://schemas.microsoft.com/office/drawing/2014/main" id="{13194527-F31F-1344-B675-946CA7C9C5C4}"/>
                </a:ext>
              </a:extLst>
            </p:cNvPr>
            <p:cNvSpPr txBox="1"/>
            <p:nvPr/>
          </p:nvSpPr>
          <p:spPr>
            <a:xfrm>
              <a:off x="1890391" y="2190182"/>
              <a:ext cx="582310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SJF: $455K (&lt;1%)</a:t>
              </a:r>
            </a:p>
          </p:txBody>
        </p:sp>
        <p:sp>
          <p:nvSpPr>
            <p:cNvPr id="96" name="TextBox 95">
              <a:extLst>
                <a:ext uri="{FF2B5EF4-FFF2-40B4-BE49-F238E27FC236}">
                  <a16:creationId xmlns:a16="http://schemas.microsoft.com/office/drawing/2014/main" id="{181010C6-194B-0E41-A1F1-B908D87A1358}"/>
                </a:ext>
              </a:extLst>
            </p:cNvPr>
            <p:cNvSpPr txBox="1"/>
            <p:nvPr/>
          </p:nvSpPr>
          <p:spPr>
            <a:xfrm>
              <a:off x="3697963" y="2114799"/>
              <a:ext cx="783321" cy="55399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CPS: $19K (&lt;1%)</a:t>
              </a:r>
            </a:p>
          </p:txBody>
        </p:sp>
        <p:sp>
          <p:nvSpPr>
            <p:cNvPr id="104" name="TextBox 103">
              <a:extLst>
                <a:ext uri="{FF2B5EF4-FFF2-40B4-BE49-F238E27FC236}">
                  <a16:creationId xmlns:a16="http://schemas.microsoft.com/office/drawing/2014/main" id="{2A289A33-82BE-5C41-B845-BB4ABCAB165F}"/>
                </a:ext>
              </a:extLst>
            </p:cNvPr>
            <p:cNvSpPr txBox="1"/>
            <p:nvPr/>
          </p:nvSpPr>
          <p:spPr>
            <a:xfrm>
              <a:off x="6529700" y="2003654"/>
              <a:ext cx="485251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/>
              <a:r>
                <a:rPr lang="en-US" sz="1000" dirty="0">
                  <a:latin typeface="Arial" panose="020B0604020202020204" pitchFamily="34" charset="0"/>
                  <a:cs typeface="Arial" panose="020B0604020202020204" pitchFamily="34" charset="0"/>
                </a:rPr>
                <a:t>SPS</a:t>
              </a:r>
            </a:p>
          </p:txBody>
        </p:sp>
      </p:grpSp>
      <p:sp>
        <p:nvSpPr>
          <p:cNvPr id="106" name="TextBox 105">
            <a:extLst>
              <a:ext uri="{FF2B5EF4-FFF2-40B4-BE49-F238E27FC236}">
                <a16:creationId xmlns:a16="http://schemas.microsoft.com/office/drawing/2014/main" id="{B93A8160-8C0D-F948-B96B-2BB77B4B2B36}"/>
              </a:ext>
            </a:extLst>
          </p:cNvPr>
          <p:cNvSpPr txBox="1"/>
          <p:nvPr/>
        </p:nvSpPr>
        <p:spPr>
          <a:xfrm>
            <a:off x="734159" y="5793923"/>
            <a:ext cx="7482044" cy="9387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Shellfish production by value and percent of total Washington State 2015 production in each aquaculture area (designated by WA Dept. of Fish and Wildlife) where NPS=North Puget Sound (8%), CPS=Central Puget Sound (&lt;1%), SPS=South Puget Sound (58%), HC=Hood Canal (18%); SJF=Strait of Juan de Fuca (&lt;1%); GH=Grays Harbor (4%), and WB=Willapa Bay (17%). Inlay shows locations in South Puget Sound where </a:t>
            </a:r>
            <a:r>
              <a:rPr lang="en-US" sz="1100" i="1" dirty="0" err="1">
                <a:latin typeface="Arial" panose="020B0604020202020204" pitchFamily="34" charset="0"/>
                <a:cs typeface="Arial" panose="020B0604020202020204" pitchFamily="34" charset="0"/>
              </a:rPr>
              <a:t>Polydora</a:t>
            </a:r>
            <a:r>
              <a:rPr lang="en-US" sz="1100" i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en-US" sz="1100" i="1" dirty="0" err="1">
                <a:latin typeface="Arial" panose="020B0604020202020204" pitchFamily="34" charset="0"/>
                <a:cs typeface="Arial" panose="020B0604020202020204" pitchFamily="34" charset="0"/>
              </a:rPr>
              <a:t>websteri</a:t>
            </a:r>
            <a:r>
              <a:rPr lang="en-US" sz="1100" dirty="0">
                <a:latin typeface="Arial" panose="020B0604020202020204" pitchFamily="34" charset="0"/>
                <a:cs typeface="Arial" panose="020B0604020202020204" pitchFamily="34" charset="0"/>
              </a:rPr>
              <a:t> was positively identified in 2017.</a:t>
            </a:r>
          </a:p>
        </p:txBody>
      </p:sp>
    </p:spTree>
    <p:extLst>
      <p:ext uri="{BB962C8B-B14F-4D97-AF65-F5344CB8AC3E}">
        <p14:creationId xmlns:p14="http://schemas.microsoft.com/office/powerpoint/2010/main" val="24919034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5547</TotalTime>
  <Words>221</Words>
  <Application>Microsoft Macintosh PowerPoint</Application>
  <PresentationFormat>On-screen Show (4:3)</PresentationFormat>
  <Paragraphs>21</Paragraphs>
  <Slides>3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H Spencer</dc:creator>
  <cp:lastModifiedBy>Laura H Spencer</cp:lastModifiedBy>
  <cp:revision>11</cp:revision>
  <dcterms:created xsi:type="dcterms:W3CDTF">2019-02-17T20:18:05Z</dcterms:created>
  <dcterms:modified xsi:type="dcterms:W3CDTF">2019-11-25T20:02:15Z</dcterms:modified>
</cp:coreProperties>
</file>

<file path=docProps/thumbnail.jpeg>
</file>